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7"/>
  </p:notesMasterIdLst>
  <p:handoutMasterIdLst>
    <p:handoutMasterId r:id="rId8"/>
  </p:handoutMasterIdLst>
  <p:sldIdLst>
    <p:sldId id="595" r:id="rId2"/>
    <p:sldId id="884" r:id="rId3"/>
    <p:sldId id="972" r:id="rId4"/>
    <p:sldId id="944" r:id="rId5"/>
    <p:sldId id="945" r:id="rId6"/>
  </p:sldIdLst>
  <p:sldSz cx="9144000" cy="6858000" type="screen4x3"/>
  <p:notesSz cx="6699250" cy="9836150"/>
  <p:custDataLst>
    <p:tags r:id="rId9"/>
  </p:custDataLst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6600FF"/>
    <a:srgbClr val="0000FF"/>
    <a:srgbClr val="CC3300"/>
    <a:srgbClr val="CC9B00"/>
    <a:srgbClr val="DBAE09"/>
    <a:srgbClr val="0033CC"/>
    <a:srgbClr val="CC0000"/>
    <a:srgbClr val="8C6F06"/>
    <a:srgbClr val="A986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3750" autoAdjust="0"/>
    <p:restoredTop sz="90502" autoAdjust="0"/>
  </p:normalViewPr>
  <p:slideViewPr>
    <p:cSldViewPr snapToGrid="0">
      <p:cViewPr>
        <p:scale>
          <a:sx n="67" d="100"/>
          <a:sy n="67" d="100"/>
        </p:scale>
        <p:origin x="-1548" y="-90"/>
      </p:cViewPr>
      <p:guideLst>
        <p:guide orient="horz" pos="3705"/>
        <p:guide orient="horz" pos="1185"/>
        <p:guide pos="254"/>
        <p:guide pos="2892"/>
        <p:guide pos="554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8" d="100"/>
        <a:sy n="3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101" tIns="44550" rIns="89101" bIns="44550" numCol="1" anchor="t" anchorCtr="0" compatLnSpc="1">
            <a:prstTxWarp prst="textNoShape">
              <a:avLst/>
            </a:prstTxWarp>
          </a:bodyPr>
          <a:lstStyle>
            <a:lvl1pPr defTabSz="889000" eaLnBrk="1" hangingPunct="1">
              <a:defRPr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59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2375" y="0"/>
            <a:ext cx="295275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101" tIns="44550" rIns="89101" bIns="44550" numCol="1" anchor="t" anchorCtr="0" compatLnSpc="1">
            <a:prstTxWarp prst="textNoShape">
              <a:avLst/>
            </a:prstTxWarp>
          </a:bodyPr>
          <a:lstStyle>
            <a:lvl1pPr algn="r" defTabSz="889000" eaLnBrk="1" hangingPunct="1">
              <a:defRPr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59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23388"/>
            <a:ext cx="2878138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101" tIns="44550" rIns="89101" bIns="44550" numCol="1" anchor="b" anchorCtr="0" compatLnSpc="1">
            <a:prstTxWarp prst="textNoShape">
              <a:avLst/>
            </a:prstTxWarp>
          </a:bodyPr>
          <a:lstStyle>
            <a:lvl1pPr defTabSz="889000" eaLnBrk="1" hangingPunct="1">
              <a:defRPr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59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2375" y="9323388"/>
            <a:ext cx="295275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101" tIns="44550" rIns="89101" bIns="44550" numCol="1" anchor="b" anchorCtr="0" compatLnSpc="1">
            <a:prstTxWarp prst="textNoShape">
              <a:avLst/>
            </a:prstTxWarp>
          </a:bodyPr>
          <a:lstStyle>
            <a:lvl1pPr algn="r" defTabSz="889000" eaLnBrk="1" hangingPunct="1">
              <a:defRPr smtClean="0">
                <a:latin typeface="Arial" charset="0"/>
              </a:defRPr>
            </a:lvl1pPr>
          </a:lstStyle>
          <a:p>
            <a:pPr>
              <a:defRPr/>
            </a:pPr>
            <a:fld id="{1579B157-E1F7-442B-A5BF-30D134634DA8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2433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195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5" tIns="47239" rIns="94475" bIns="47239" numCol="1" anchor="t" anchorCtr="0" compatLnSpc="1">
            <a:prstTxWarp prst="textNoShape">
              <a:avLst/>
            </a:prstTxWarp>
          </a:bodyPr>
          <a:lstStyle>
            <a:lvl1pPr defTabSz="942975" eaLnBrk="1" hangingPunct="1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97300" y="0"/>
            <a:ext cx="290195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5" tIns="47239" rIns="94475" bIns="47239" numCol="1" anchor="t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8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0588" y="738188"/>
            <a:ext cx="4919662" cy="3689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3763" y="4672013"/>
            <a:ext cx="4911725" cy="442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5" tIns="47239" rIns="94475" bIns="472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Klicken Sie, um die Formate des Vorlagentextes zu bearbeiten</a:t>
            </a:r>
          </a:p>
          <a:p>
            <a:pPr lvl="1"/>
            <a:r>
              <a:rPr lang="en-GB" noProof="0" smtClean="0"/>
              <a:t>Zweite Ebene</a:t>
            </a:r>
          </a:p>
          <a:p>
            <a:pPr lvl="2"/>
            <a:r>
              <a:rPr lang="en-GB" noProof="0" smtClean="0"/>
              <a:t>Dritte Ebene</a:t>
            </a:r>
          </a:p>
          <a:p>
            <a:pPr lvl="3"/>
            <a:r>
              <a:rPr lang="en-GB" noProof="0" smtClean="0"/>
              <a:t>Vierte Ebene</a:t>
            </a:r>
          </a:p>
          <a:p>
            <a:pPr lvl="4"/>
            <a:r>
              <a:rPr lang="en-GB" noProof="0" smtClean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45613"/>
            <a:ext cx="290195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5" tIns="47239" rIns="94475" bIns="47239" numCol="1" anchor="b" anchorCtr="0" compatLnSpc="1">
            <a:prstTxWarp prst="textNoShape">
              <a:avLst/>
            </a:prstTxWarp>
          </a:bodyPr>
          <a:lstStyle>
            <a:lvl1pPr defTabSz="942975" eaLnBrk="1" hangingPunct="1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97300" y="9345613"/>
            <a:ext cx="290195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5" tIns="47239" rIns="94475" bIns="47239" numCol="1" anchor="b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fld id="{9EFB57D0-854A-4F16-A6A3-98E46EB59A82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4564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VE" smtClean="0"/>
          </a:p>
        </p:txBody>
      </p:sp>
      <p:sp>
        <p:nvSpPr>
          <p:cNvPr id="501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3875984-6CC1-4A21-BA9B-E69AC1BE5E33}" type="slidenum">
              <a:rPr lang="es-MX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091AA29-BB65-436B-B1F5-2E0A67823534}" type="slidenum">
              <a:rPr lang="es-E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s-E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V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intergr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Himmel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765550"/>
            <a:ext cx="9144000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1" descr="schatte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765550"/>
            <a:ext cx="9144000" cy="12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5204" name="Rectangle 4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727075" y="1260475"/>
            <a:ext cx="6757988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28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de-DE" noProof="0" smtClean="0"/>
          </a:p>
        </p:txBody>
      </p:sp>
      <p:sp>
        <p:nvSpPr>
          <p:cNvPr id="107520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27075" y="2571750"/>
            <a:ext cx="6764338" cy="773113"/>
          </a:xfrm>
        </p:spPr>
        <p:txBody>
          <a:bodyPr lIns="91440" rIns="91440"/>
          <a:lstStyle>
            <a:lvl1pPr marL="0" indent="0">
              <a:buFont typeface="Wingdings" pitchFamily="2" charset="2"/>
              <a:buNone/>
              <a:defRPr sz="2200" b="1"/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1CDFC-E46C-4803-BB43-AC7B98E061B8}" type="slidenum">
              <a:rPr lang="de-DE"/>
              <a:pPr>
                <a:defRPr/>
              </a:pPr>
              <a:t>‹Nº›</a:t>
            </a:fld>
            <a:endParaRPr lang="de-DE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07188" y="274638"/>
            <a:ext cx="2098675" cy="5614987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07988" y="274638"/>
            <a:ext cx="6146800" cy="5614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8E6D0-9FE9-45D1-B5D4-DE2A144D4D5B}" type="slidenum">
              <a:rPr lang="de-DE"/>
              <a:pPr>
                <a:defRPr/>
              </a:pPr>
              <a:t>‹Nº›</a:t>
            </a:fld>
            <a:endParaRPr lang="de-DE"/>
          </a:p>
        </p:txBody>
      </p:sp>
    </p:spTree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07988" y="274638"/>
            <a:ext cx="8397875" cy="56149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ABD39B-B6D0-4028-B9BF-92B0E2F186B8}" type="slidenum">
              <a:rPr lang="de-DE"/>
              <a:pPr>
                <a:defRPr/>
              </a:pPr>
              <a:t>‹Nº›</a:t>
            </a:fld>
            <a:endParaRPr lang="de-DE"/>
          </a:p>
        </p:txBody>
      </p:sp>
    </p:spTree>
  </p:cSld>
  <p:clrMapOvr>
    <a:masterClrMapping/>
  </p:clrMapOvr>
  <p:transition spd="med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1 obje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07988" y="1090613"/>
            <a:ext cx="4122737" cy="47990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83125" y="1090613"/>
            <a:ext cx="4122738" cy="23225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683125" y="3565525"/>
            <a:ext cx="4122738" cy="23241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A8B39-941B-4A39-B79A-C0011BD7A0B6}" type="slidenum">
              <a:rPr lang="de-DE"/>
              <a:pPr>
                <a:defRPr/>
              </a:pPr>
              <a:t>‹Nº›</a:t>
            </a:fld>
            <a:endParaRPr lang="de-DE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964C19-02FC-4AD0-8AE2-3B20D82D249B}" type="slidenum">
              <a:rPr lang="de-DE"/>
              <a:pPr>
                <a:defRPr/>
              </a:pPr>
              <a:t>‹Nº›</a:t>
            </a:fld>
            <a:endParaRPr lang="de-DE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3AEE8-CFC6-4671-BB00-509BFB2CBC6E}" type="slidenum">
              <a:rPr lang="de-DE"/>
              <a:pPr>
                <a:defRPr/>
              </a:pPr>
              <a:t>‹Nº›</a:t>
            </a:fld>
            <a:endParaRPr lang="de-DE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07988" y="1090613"/>
            <a:ext cx="4122737" cy="4799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83125" y="1090613"/>
            <a:ext cx="4122738" cy="4799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9F0DB-A71C-4E71-9CA5-6B6CB6DAB699}" type="slidenum">
              <a:rPr lang="de-DE"/>
              <a:pPr>
                <a:defRPr/>
              </a:pPr>
              <a:t>‹Nº›</a:t>
            </a:fld>
            <a:endParaRPr lang="de-DE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3694B-C4CA-4C42-B61D-263CD3E9EC8A}" type="slidenum">
              <a:rPr lang="de-DE"/>
              <a:pPr>
                <a:defRPr/>
              </a:pPr>
              <a:t>‹Nº›</a:t>
            </a:fld>
            <a:endParaRPr lang="de-DE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18DA9-3386-416A-B770-FB02D499267E}" type="slidenum">
              <a:rPr lang="de-DE"/>
              <a:pPr>
                <a:defRPr/>
              </a:pPr>
              <a:t>‹Nº›</a:t>
            </a:fld>
            <a:endParaRPr lang="de-DE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B04A1-159E-465D-9E88-D3DBE76CF9C7}" type="slidenum">
              <a:rPr lang="de-DE"/>
              <a:pPr>
                <a:defRPr/>
              </a:pPr>
              <a:t>‹Nº›</a:t>
            </a:fld>
            <a:endParaRPr lang="de-DE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54B78-126A-479A-B2E1-75F2DC31C5E9}" type="slidenum">
              <a:rPr lang="de-DE"/>
              <a:pPr>
                <a:defRPr/>
              </a:pPr>
              <a:t>‹Nº›</a:t>
            </a:fld>
            <a:endParaRPr lang="de-DE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CB562F-0A0D-4C99-AC2D-327409E3630D}" type="slidenum">
              <a:rPr lang="de-DE"/>
              <a:pPr>
                <a:defRPr/>
              </a:pPr>
              <a:t>‹Nº›</a:t>
            </a:fld>
            <a:endParaRPr lang="de-DE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3"/>
          <p:cNvSpPr>
            <a:spLocks noChangeArrowheads="1"/>
          </p:cNvSpPr>
          <p:nvPr/>
        </p:nvSpPr>
        <p:spPr bwMode="auto">
          <a:xfrm>
            <a:off x="0" y="1003300"/>
            <a:ext cx="9144000" cy="5346700"/>
          </a:xfrm>
          <a:prstGeom prst="rect">
            <a:avLst/>
          </a:prstGeom>
          <a:solidFill>
            <a:schemeClr val="fol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pic>
        <p:nvPicPr>
          <p:cNvPr id="1027" name="Picture 5" descr="Hintergrund"/>
          <p:cNvPicPr>
            <a:picLocks noChangeAspect="1" noChangeArrowheads="1"/>
          </p:cNvPicPr>
          <p:nvPr/>
        </p:nvPicPr>
        <p:blipFill>
          <a:blip r:embed="rId15" cstate="print"/>
          <a:srcRect b="92570"/>
          <a:stretch>
            <a:fillRect/>
          </a:stretch>
        </p:blipFill>
        <p:spPr bwMode="auto">
          <a:xfrm>
            <a:off x="0" y="6348413"/>
            <a:ext cx="91440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7988" y="1090613"/>
            <a:ext cx="8397875" cy="479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7418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610350"/>
            <a:ext cx="1066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900" b="1" smtClean="0">
                <a:solidFill>
                  <a:srgbClr val="CC0000"/>
                </a:solidFill>
                <a:latin typeface="+mn-lt"/>
              </a:defRPr>
            </a:lvl1pPr>
          </a:lstStyle>
          <a:p>
            <a:pPr>
              <a:defRPr/>
            </a:pPr>
            <a:fld id="{E523C72B-ACB3-4762-818C-B0E6CE912A0B}" type="slidenum">
              <a:rPr lang="de-DE"/>
              <a:pPr>
                <a:defRPr/>
              </a:pPr>
              <a:t>‹Nº›</a:t>
            </a:fld>
            <a:endParaRPr lang="de-DE"/>
          </a:p>
        </p:txBody>
      </p:sp>
      <p:pic>
        <p:nvPicPr>
          <p:cNvPr id="1030" name="Picture 6" descr="schatten"/>
          <p:cNvPicPr>
            <a:picLocks noChangeAspect="1" noChangeArrowheads="1"/>
          </p:cNvPicPr>
          <p:nvPr/>
        </p:nvPicPr>
        <p:blipFill>
          <a:blip r:embed="rId16" cstate="print">
            <a:lum bright="36000"/>
          </a:blip>
          <a:srcRect/>
          <a:stretch>
            <a:fillRect/>
          </a:stretch>
        </p:blipFill>
        <p:spPr bwMode="auto">
          <a:xfrm>
            <a:off x="0" y="6243638"/>
            <a:ext cx="9144000" cy="12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4196" name="Text Box 20"/>
          <p:cNvSpPr txBox="1">
            <a:spLocks noChangeArrowheads="1"/>
          </p:cNvSpPr>
          <p:nvPr/>
        </p:nvSpPr>
        <p:spPr bwMode="auto">
          <a:xfrm>
            <a:off x="0" y="6608763"/>
            <a:ext cx="164339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s-VE" sz="10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Dr. </a:t>
            </a:r>
            <a:r>
              <a:rPr lang="es-VE" sz="10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Fernando Torres G.</a:t>
            </a:r>
          </a:p>
        </p:txBody>
      </p:sp>
      <p:pic>
        <p:nvPicPr>
          <p:cNvPr id="8" name="Picture 1" descr="C:\Users\udz\Desktop\Fernando Torres\CIGAE\planificacion estrategica de proyectos.jpg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214850" y="6261674"/>
            <a:ext cx="1002890" cy="6553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ransition spd="med">
    <p:wipe dir="r"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9pPr>
    </p:titleStyle>
    <p:bodyStyle>
      <a:lvl1pPr marL="190500" indent="-1905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-"/>
        <a:defRPr>
          <a:solidFill>
            <a:schemeClr val="tx1"/>
          </a:solidFill>
          <a:latin typeface="+mn-lt"/>
        </a:defRPr>
      </a:lvl2pPr>
      <a:lvl3pPr marL="561975" indent="-1793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-"/>
        <a:defRPr>
          <a:solidFill>
            <a:schemeClr val="tx1"/>
          </a:solidFill>
          <a:latin typeface="+mn-lt"/>
        </a:defRPr>
      </a:lvl3pPr>
      <a:lvl4pPr marL="752475" indent="-1889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-"/>
        <a:defRPr>
          <a:solidFill>
            <a:schemeClr val="tx1"/>
          </a:solidFill>
          <a:latin typeface="+mn-lt"/>
        </a:defRPr>
      </a:lvl4pPr>
      <a:lvl5pPr marL="962025" indent="-2079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1419225" indent="-207963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1876425" indent="-207963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2333625" indent="-207963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2790825" indent="-207963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638" name="Text Box 6"/>
          <p:cNvSpPr txBox="1">
            <a:spLocks noChangeArrowheads="1"/>
          </p:cNvSpPr>
          <p:nvPr/>
        </p:nvSpPr>
        <p:spPr bwMode="auto">
          <a:xfrm>
            <a:off x="65087" y="2571750"/>
            <a:ext cx="8755064" cy="1200329"/>
          </a:xfrm>
          <a:prstGeom prst="rect">
            <a:avLst/>
          </a:prstGeom>
          <a:noFill/>
          <a:ln>
            <a:noFill/>
          </a:ln>
          <a:effectLst>
            <a:outerShdw dist="45791" dir="3378596" algn="ctr" rotWithShape="0">
              <a:schemeClr val="accent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s-VE" sz="36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PLANIFICACIÓN ESTRATÉGICA Y CONTROL DE GESTIÓN</a:t>
            </a:r>
            <a:endParaRPr lang="es-VE" sz="3600" b="1" i="1" dirty="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</p:txBody>
      </p:sp>
      <p:sp>
        <p:nvSpPr>
          <p:cNvPr id="1093639" name="Text Box 7"/>
          <p:cNvSpPr txBox="1">
            <a:spLocks noChangeArrowheads="1"/>
          </p:cNvSpPr>
          <p:nvPr/>
        </p:nvSpPr>
        <p:spPr bwMode="auto">
          <a:xfrm>
            <a:off x="6151563" y="6519446"/>
            <a:ext cx="2992437" cy="338554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accent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s-VE" sz="16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Dr. </a:t>
            </a:r>
            <a:r>
              <a:rPr lang="es-VE" sz="1600" b="1" i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Fernando Torres G.</a:t>
            </a:r>
          </a:p>
        </p:txBody>
      </p:sp>
      <p:pic>
        <p:nvPicPr>
          <p:cNvPr id="192513" name="Picture 1" descr="C:\Users\udz\Desktop\Fernando Torres\CIGAE\planificacion estrategica de proyect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87846" y="3851194"/>
            <a:ext cx="3111910" cy="20334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602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863600" y="381001"/>
            <a:ext cx="8229600" cy="641350"/>
          </a:xfrm>
          <a:effectLst>
            <a:outerShdw dist="45791" dir="3378596" algn="ctr" rotWithShape="0">
              <a:schemeClr val="accent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r">
              <a:defRPr/>
            </a:pPr>
            <a:r>
              <a:rPr lang="es-ES" sz="3600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AGENDA DEL CURSO</a:t>
            </a:r>
          </a:p>
        </p:txBody>
      </p:sp>
      <p:sp>
        <p:nvSpPr>
          <p:cNvPr id="1366021" name="AutoShape 5"/>
          <p:cNvSpPr>
            <a:spLocks noChangeArrowheads="1"/>
          </p:cNvSpPr>
          <p:nvPr/>
        </p:nvSpPr>
        <p:spPr bwMode="gray">
          <a:xfrm>
            <a:off x="635000" y="3086099"/>
            <a:ext cx="7983818" cy="899459"/>
          </a:xfrm>
          <a:prstGeom prst="roundRect">
            <a:avLst>
              <a:gd name="adj" fmla="val 49106"/>
            </a:avLst>
          </a:prstGeom>
          <a:solidFill>
            <a:srgbClr val="FFC000"/>
          </a:solidFill>
          <a:ln w="28575" algn="ctr">
            <a:noFill/>
            <a:round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eaLnBrk="1" hangingPunct="1">
              <a:defRPr/>
            </a:pPr>
            <a:r>
              <a:rPr lang="es-E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s-E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Planificación estratégica</a:t>
            </a:r>
            <a:endParaRPr lang="es-E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66022" name="AutoShape 6"/>
          <p:cNvSpPr>
            <a:spLocks noChangeArrowheads="1"/>
          </p:cNvSpPr>
          <p:nvPr/>
        </p:nvSpPr>
        <p:spPr bwMode="gray">
          <a:xfrm>
            <a:off x="558800" y="1811337"/>
            <a:ext cx="7983818" cy="899459"/>
          </a:xfrm>
          <a:prstGeom prst="roundRect">
            <a:avLst>
              <a:gd name="adj" fmla="val 49106"/>
            </a:avLst>
          </a:prstGeom>
          <a:solidFill>
            <a:srgbClr val="FFC000"/>
          </a:solidFill>
          <a:ln w="28575">
            <a:noFill/>
            <a:round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eaLnBrk="1" hangingPunct="1">
              <a:defRPr/>
            </a:pPr>
            <a:r>
              <a:rPr lang="es-E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es-E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Bases conceptuales  de la eficiencia</a:t>
            </a:r>
            <a:endParaRPr lang="es-E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66023" name="AutoShape 7"/>
          <p:cNvSpPr>
            <a:spLocks noChangeArrowheads="1"/>
          </p:cNvSpPr>
          <p:nvPr/>
        </p:nvSpPr>
        <p:spPr bwMode="gray">
          <a:xfrm>
            <a:off x="622300" y="4317999"/>
            <a:ext cx="7983818" cy="899459"/>
          </a:xfrm>
          <a:prstGeom prst="roundRect">
            <a:avLst>
              <a:gd name="adj" fmla="val 49106"/>
            </a:avLst>
          </a:prstGeom>
          <a:solidFill>
            <a:srgbClr val="FFC000"/>
          </a:solidFill>
          <a:ln w="28575" algn="ctr">
            <a:noFill/>
            <a:round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eaLnBrk="1" hangingPunct="1">
              <a:defRPr/>
            </a:pPr>
            <a:r>
              <a:rPr lang="es-E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s-E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Control de gestión</a:t>
            </a:r>
            <a:endParaRPr lang="es-E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 redondeado"/>
          <p:cNvSpPr/>
          <p:nvPr/>
        </p:nvSpPr>
        <p:spPr bwMode="auto">
          <a:xfrm>
            <a:off x="4477871" y="1210237"/>
            <a:ext cx="3563471" cy="5093494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V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VE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V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VE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V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VE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V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VE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V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VE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V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VE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V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VE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V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VE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V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VE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V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VE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V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VE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V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CMI</a:t>
            </a:r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8077200" y="6986869"/>
            <a:ext cx="1066800" cy="247650"/>
          </a:xfrm>
        </p:spPr>
        <p:txBody>
          <a:bodyPr/>
          <a:lstStyle/>
          <a:p>
            <a:pPr>
              <a:defRPr/>
            </a:pPr>
            <a:fld id="{360B04A1-159E-465D-9E88-D3DBE76CF9C7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  <p:grpSp>
        <p:nvGrpSpPr>
          <p:cNvPr id="3" name="30 Grupo"/>
          <p:cNvGrpSpPr/>
          <p:nvPr/>
        </p:nvGrpSpPr>
        <p:grpSpPr>
          <a:xfrm>
            <a:off x="1156447" y="1229074"/>
            <a:ext cx="6734287" cy="5144832"/>
            <a:chOff x="1535654" y="1511462"/>
            <a:chExt cx="6260951" cy="5144832"/>
          </a:xfrm>
        </p:grpSpPr>
        <p:sp>
          <p:nvSpPr>
            <p:cNvPr id="4" name="3 Llamada de flecha hacia abajo"/>
            <p:cNvSpPr/>
            <p:nvPr/>
          </p:nvSpPr>
          <p:spPr bwMode="auto">
            <a:xfrm>
              <a:off x="1535654" y="1511462"/>
              <a:ext cx="2667897" cy="919401"/>
            </a:xfrm>
            <a:prstGeom prst="downArrowCallout">
              <a:avLst/>
            </a:prstGeom>
            <a:solidFill>
              <a:srgbClr val="FFC000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VE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rPr>
                <a:t>LINEA PROSPECTIVA</a:t>
              </a:r>
              <a:endParaRPr kumimoji="0" lang="es-VE" sz="11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VE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rPr>
                <a:t>VISION – MISION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VE" sz="1100" b="1" dirty="0" smtClean="0"/>
                <a:t>PERSPECTIVAS</a:t>
              </a:r>
              <a:endParaRPr kumimoji="0" lang="es-VE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5" name="4 Llamada de flecha hacia abajo"/>
            <p:cNvSpPr/>
            <p:nvPr/>
          </p:nvSpPr>
          <p:spPr bwMode="auto">
            <a:xfrm>
              <a:off x="1535654" y="2447376"/>
              <a:ext cx="2667897" cy="707231"/>
            </a:xfrm>
            <a:prstGeom prst="downArrowCallout">
              <a:avLst/>
            </a:prstGeom>
            <a:solidFill>
              <a:srgbClr val="FFC000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VE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rPr>
                <a:t>ANALISIS 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VE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rPr>
                <a:t>ESTRATÉGICO</a:t>
              </a:r>
            </a:p>
          </p:txBody>
        </p:sp>
        <p:sp>
          <p:nvSpPr>
            <p:cNvPr id="6" name="5 Llamada de flecha hacia abajo"/>
            <p:cNvSpPr/>
            <p:nvPr/>
          </p:nvSpPr>
          <p:spPr bwMode="auto">
            <a:xfrm>
              <a:off x="1557170" y="3125108"/>
              <a:ext cx="2667897" cy="424339"/>
            </a:xfrm>
            <a:prstGeom prst="downArrowCallout">
              <a:avLst/>
            </a:prstGeom>
            <a:solidFill>
              <a:srgbClr val="FFC000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VE" b="1" dirty="0" smtClean="0"/>
                <a:t>FACTORES CLAVES DE ÉXITO</a:t>
              </a:r>
              <a:endParaRPr kumimoji="0" lang="es-V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7" name="6 Llamada de flecha hacia abajo"/>
            <p:cNvSpPr/>
            <p:nvPr/>
          </p:nvSpPr>
          <p:spPr bwMode="auto">
            <a:xfrm>
              <a:off x="1557170" y="3576929"/>
              <a:ext cx="2667897" cy="707231"/>
            </a:xfrm>
            <a:prstGeom prst="downArrowCallout">
              <a:avLst/>
            </a:prstGeom>
            <a:solidFill>
              <a:srgbClr val="FFC000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s-VE" b="1" dirty="0" smtClean="0"/>
                <a:t>RELACIONES CAUSA-EFECTO ENTRE FACTORES C.E.</a:t>
              </a:r>
              <a:endParaRPr kumimoji="0" lang="es-V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8" name="7 Llamada de flecha hacia abajo"/>
            <p:cNvSpPr/>
            <p:nvPr/>
          </p:nvSpPr>
          <p:spPr bwMode="auto">
            <a:xfrm>
              <a:off x="1546412" y="4297692"/>
              <a:ext cx="2667897" cy="990124"/>
            </a:xfrm>
            <a:prstGeom prst="downArrowCallout">
              <a:avLst/>
            </a:prstGeom>
            <a:solidFill>
              <a:srgbClr val="FFC000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s-VE" b="1" dirty="0" smtClean="0"/>
                <a:t>OBJETIVOS ESTRATÉGICOS</a:t>
              </a:r>
            </a:p>
            <a:p>
              <a:pPr algn="ctr"/>
              <a:r>
                <a:rPr lang="es-VE" b="1" dirty="0" smtClean="0"/>
                <a:t>MAPA ESTRATÉGICO DE PERSPECTIVAS</a:t>
              </a:r>
              <a:endParaRPr kumimoji="0" lang="es-V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9" name="8 Llamada de flecha hacia abajo"/>
            <p:cNvSpPr/>
            <p:nvPr/>
          </p:nvSpPr>
          <p:spPr bwMode="auto">
            <a:xfrm>
              <a:off x="1549102" y="5290083"/>
              <a:ext cx="2667897" cy="707231"/>
            </a:xfrm>
            <a:prstGeom prst="downArrowCallout">
              <a:avLst/>
            </a:prstGeom>
            <a:solidFill>
              <a:srgbClr val="FFC000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s-VE" b="1" dirty="0" smtClean="0"/>
                <a:t>CONSTRUCCIÓN DE INDICADORES</a:t>
              </a:r>
              <a:endParaRPr kumimoji="0" lang="es-V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0" name="9 Llamada de flecha hacia abajo"/>
            <p:cNvSpPr/>
            <p:nvPr/>
          </p:nvSpPr>
          <p:spPr bwMode="auto">
            <a:xfrm>
              <a:off x="1602890" y="5954373"/>
              <a:ext cx="2667897" cy="424339"/>
            </a:xfrm>
            <a:prstGeom prst="downArrowCallout">
              <a:avLst/>
            </a:prstGeom>
            <a:solidFill>
              <a:srgbClr val="FFC000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s-VE" b="1" dirty="0" smtClean="0"/>
                <a:t>METAS - INICIATIVAS</a:t>
              </a:r>
              <a:endParaRPr kumimoji="0" lang="es-V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2" name="11 Rectángulo"/>
            <p:cNvSpPr/>
            <p:nvPr/>
          </p:nvSpPr>
          <p:spPr bwMode="auto">
            <a:xfrm>
              <a:off x="1613647" y="6379295"/>
              <a:ext cx="2657139" cy="276999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VE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rPr>
                <a:t>PLAN</a:t>
              </a:r>
              <a:r>
                <a:rPr kumimoji="0" lang="es-VE" sz="1200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rPr>
                <a:t> DE ACCIÓN</a:t>
              </a:r>
              <a:endParaRPr kumimoji="0" lang="es-V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cxnSp>
          <p:nvCxnSpPr>
            <p:cNvPr id="14" name="13 Conector angular"/>
            <p:cNvCxnSpPr>
              <a:stCxn id="12" idx="3"/>
              <a:endCxn id="4" idx="3"/>
            </p:cNvCxnSpPr>
            <p:nvPr/>
          </p:nvCxnSpPr>
          <p:spPr bwMode="auto">
            <a:xfrm flipH="1" flipV="1">
              <a:off x="4203551" y="1810162"/>
              <a:ext cx="67235" cy="4707633"/>
            </a:xfrm>
            <a:prstGeom prst="bentConnector3">
              <a:avLst>
                <a:gd name="adj1" fmla="val -340001"/>
              </a:avLst>
            </a:prstGeom>
            <a:noFill/>
            <a:ln w="57150">
              <a:solidFill>
                <a:srgbClr val="FF0000"/>
              </a:solidFill>
              <a:tailEnd type="arrow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cxnSp>
        <p:sp>
          <p:nvSpPr>
            <p:cNvPr id="21" name="Text Box 42"/>
            <p:cNvSpPr txBox="1">
              <a:spLocks noChangeArrowheads="1"/>
            </p:cNvSpPr>
            <p:nvPr/>
          </p:nvSpPr>
          <p:spPr bwMode="auto">
            <a:xfrm>
              <a:off x="4741433" y="1773221"/>
              <a:ext cx="3055172" cy="646331"/>
            </a:xfrm>
            <a:prstGeom prst="rect">
              <a:avLst/>
            </a:prstGeom>
            <a:solidFill>
              <a:srgbClr val="CC0000"/>
            </a:solidFill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txBody>
            <a:bodyPr wrap="square" anchor="ctr">
              <a:spAutoFit/>
            </a:bodyPr>
            <a:lstStyle/>
            <a:p>
              <a:pPr algn="ctr" eaLnBrk="0" hangingPunct="0">
                <a:defRPr/>
              </a:pPr>
              <a:r>
                <a:rPr lang="es-ES_tradnl" sz="1800" b="1" dirty="0" smtClean="0">
                  <a:ln w="17780" cmpd="sng">
                    <a:solidFill>
                      <a:schemeClr val="accent1">
                        <a:tint val="3000"/>
                      </a:schemeClr>
                    </a:solidFill>
                    <a:prstDash val="solid"/>
                    <a:miter lim="800000"/>
                  </a:ln>
                  <a:effectLst>
                    <a:outerShdw blurRad="55000" dist="50800" dir="5400000" algn="tl">
                      <a:srgbClr val="000000">
                        <a:alpha val="33000"/>
                      </a:srgbClr>
                    </a:outerShdw>
                  </a:effectLst>
                </a:rPr>
                <a:t>ACCIONISTAS  SATISFECHOS</a:t>
              </a:r>
              <a:endParaRPr lang="es-ES_tradnl" sz="18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endParaRPr>
            </a:p>
          </p:txBody>
        </p:sp>
        <p:sp>
          <p:nvSpPr>
            <p:cNvPr id="22" name="Text Box 42"/>
            <p:cNvSpPr txBox="1">
              <a:spLocks noChangeArrowheads="1"/>
            </p:cNvSpPr>
            <p:nvPr/>
          </p:nvSpPr>
          <p:spPr bwMode="auto">
            <a:xfrm>
              <a:off x="4739368" y="3094927"/>
              <a:ext cx="3057237" cy="369332"/>
            </a:xfrm>
            <a:prstGeom prst="rect">
              <a:avLst/>
            </a:prstGeom>
            <a:solidFill>
              <a:srgbClr val="CC0000"/>
            </a:solidFill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txBody>
            <a:bodyPr wrap="square" anchor="ctr">
              <a:spAutoFit/>
            </a:bodyPr>
            <a:lstStyle/>
            <a:p>
              <a:pPr algn="ctr" eaLnBrk="0" hangingPunct="0">
                <a:defRPr/>
              </a:pPr>
              <a:r>
                <a:rPr lang="es-ES_tradnl" sz="1800" b="1" dirty="0" smtClean="0">
                  <a:ln w="17780" cmpd="sng">
                    <a:solidFill>
                      <a:schemeClr val="accent1">
                        <a:tint val="3000"/>
                      </a:schemeClr>
                    </a:solidFill>
                    <a:prstDash val="solid"/>
                    <a:miter lim="800000"/>
                  </a:ln>
                  <a:effectLst>
                    <a:outerShdw blurRad="55000" dist="50800" dir="5400000" algn="tl">
                      <a:srgbClr val="000000">
                        <a:alpha val="33000"/>
                      </a:srgbClr>
                    </a:outerShdw>
                  </a:effectLst>
                </a:rPr>
                <a:t>CLIENTES  CAPTADOS</a:t>
              </a:r>
              <a:endParaRPr lang="es-ES_tradnl" sz="18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endParaRPr>
            </a:p>
          </p:txBody>
        </p:sp>
        <p:sp>
          <p:nvSpPr>
            <p:cNvPr id="23" name="Text Box 42"/>
            <p:cNvSpPr txBox="1">
              <a:spLocks noChangeArrowheads="1"/>
            </p:cNvSpPr>
            <p:nvPr/>
          </p:nvSpPr>
          <p:spPr bwMode="auto">
            <a:xfrm>
              <a:off x="4741431" y="5218057"/>
              <a:ext cx="3022901" cy="584775"/>
            </a:xfrm>
            <a:prstGeom prst="rect">
              <a:avLst/>
            </a:prstGeom>
            <a:solidFill>
              <a:srgbClr val="CC0000"/>
            </a:solidFill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txBody>
            <a:bodyPr wrap="square" anchor="ctr">
              <a:spAutoFit/>
            </a:bodyPr>
            <a:lstStyle/>
            <a:p>
              <a:pPr algn="ctr" eaLnBrk="0" hangingPunct="0">
                <a:defRPr/>
              </a:pPr>
              <a:r>
                <a:rPr lang="es-ES_tradnl" sz="1600" b="1" dirty="0" smtClean="0">
                  <a:ln w="17780" cmpd="sng">
                    <a:solidFill>
                      <a:schemeClr val="accent1">
                        <a:tint val="3000"/>
                      </a:schemeClr>
                    </a:solidFill>
                    <a:prstDash val="solid"/>
                    <a:miter lim="800000"/>
                  </a:ln>
                  <a:effectLst>
                    <a:outerShdw blurRad="55000" dist="50800" dir="5400000" algn="tl">
                      <a:srgbClr val="000000">
                        <a:alpha val="33000"/>
                      </a:srgbClr>
                    </a:outerShdw>
                  </a:effectLst>
                </a:rPr>
                <a:t>TALENTO  HUMANO  COMPROMETIDO</a:t>
              </a:r>
              <a:endParaRPr lang="es-ES_tradnl" sz="16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endParaRPr>
            </a:p>
          </p:txBody>
        </p:sp>
        <p:sp>
          <p:nvSpPr>
            <p:cNvPr id="24" name="Text Box 42"/>
            <p:cNvSpPr txBox="1">
              <a:spLocks noChangeArrowheads="1"/>
            </p:cNvSpPr>
            <p:nvPr/>
          </p:nvSpPr>
          <p:spPr bwMode="auto">
            <a:xfrm>
              <a:off x="4743837" y="4172767"/>
              <a:ext cx="3042011" cy="369332"/>
            </a:xfrm>
            <a:prstGeom prst="rect">
              <a:avLst/>
            </a:prstGeom>
            <a:solidFill>
              <a:srgbClr val="CC0000"/>
            </a:solidFill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txBody>
            <a:bodyPr wrap="square" anchor="ctr">
              <a:spAutoFit/>
            </a:bodyPr>
            <a:lstStyle/>
            <a:p>
              <a:pPr algn="ctr" eaLnBrk="0" hangingPunct="0">
                <a:defRPr/>
              </a:pPr>
              <a:r>
                <a:rPr lang="es-ES_tradnl" sz="1800" b="1" dirty="0" smtClean="0">
                  <a:ln w="17780" cmpd="sng">
                    <a:solidFill>
                      <a:schemeClr val="accent1">
                        <a:tint val="3000"/>
                      </a:schemeClr>
                    </a:solidFill>
                    <a:prstDash val="solid"/>
                    <a:miter lim="800000"/>
                  </a:ln>
                  <a:effectLst>
                    <a:outerShdw blurRad="55000" dist="50800" dir="5400000" algn="tl">
                      <a:srgbClr val="000000">
                        <a:alpha val="33000"/>
                      </a:srgbClr>
                    </a:outerShdw>
                  </a:effectLst>
                </a:rPr>
                <a:t>PROCESOS  EFICIENTES</a:t>
              </a:r>
              <a:endParaRPr lang="es-ES_tradnl" sz="18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endParaRPr>
            </a:p>
          </p:txBody>
        </p:sp>
        <p:sp>
          <p:nvSpPr>
            <p:cNvPr id="20" name="19 Flecha izquierda"/>
            <p:cNvSpPr/>
            <p:nvPr/>
          </p:nvSpPr>
          <p:spPr bwMode="auto">
            <a:xfrm rot="5400000">
              <a:off x="5926230" y="2504611"/>
              <a:ext cx="533400" cy="550247"/>
            </a:xfrm>
            <a:prstGeom prst="leftArrow">
              <a:avLst/>
            </a:prstGeom>
            <a:solidFill>
              <a:srgbClr val="C00000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V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26" name="25 Flecha izquierda"/>
            <p:cNvSpPr/>
            <p:nvPr/>
          </p:nvSpPr>
          <p:spPr bwMode="auto">
            <a:xfrm rot="5400000">
              <a:off x="5953125" y="3526589"/>
              <a:ext cx="533400" cy="550247"/>
            </a:xfrm>
            <a:prstGeom prst="leftArrow">
              <a:avLst/>
            </a:prstGeom>
            <a:solidFill>
              <a:srgbClr val="C00000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V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27" name="26 Flecha izquierda"/>
            <p:cNvSpPr/>
            <p:nvPr/>
          </p:nvSpPr>
          <p:spPr bwMode="auto">
            <a:xfrm rot="5400000">
              <a:off x="5953125" y="4615803"/>
              <a:ext cx="533400" cy="550247"/>
            </a:xfrm>
            <a:prstGeom prst="leftArrow">
              <a:avLst/>
            </a:prstGeom>
            <a:solidFill>
              <a:srgbClr val="C00000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V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sp>
        <p:nvSpPr>
          <p:cNvPr id="29" name="28 CuadroTexto"/>
          <p:cNvSpPr txBox="1"/>
          <p:nvPr/>
        </p:nvSpPr>
        <p:spPr>
          <a:xfrm>
            <a:off x="1391238" y="549534"/>
            <a:ext cx="7712421" cy="523220"/>
          </a:xfrm>
          <a:prstGeom prst="rect">
            <a:avLst/>
          </a:prstGeom>
          <a:noFill/>
          <a:ln>
            <a:noFill/>
          </a:ln>
          <a:effectLst>
            <a:outerShdw dist="45791" dir="3378596" algn="ctr" rotWithShape="0">
              <a:schemeClr val="accent1"/>
            </a:outerShdw>
          </a:effec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s-VE" sz="2800" b="1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EJERCICIO CENTRAL DEL CURSO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sz="half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s-MX" sz="3200" b="1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s-MX" sz="3200" dirty="0" smtClean="0">
                <a:latin typeface="+mj-lt"/>
              </a:rPr>
              <a:t> Visión </a:t>
            </a:r>
            <a:r>
              <a:rPr lang="es-MX" sz="3200" dirty="0">
                <a:latin typeface="+mj-lt"/>
              </a:rPr>
              <a:t>sin acción, sólo es sueño</a:t>
            </a:r>
            <a:r>
              <a:rPr lang="es-MX" sz="3200" dirty="0" smtClean="0">
                <a:latin typeface="+mj-lt"/>
              </a:rPr>
              <a:t>;</a:t>
            </a:r>
          </a:p>
          <a:p>
            <a:pPr fontAlgn="auto">
              <a:spcAft>
                <a:spcPts val="0"/>
              </a:spcAft>
              <a:defRPr/>
            </a:pPr>
            <a:r>
              <a:rPr lang="es-MX" sz="3200" dirty="0" smtClean="0">
                <a:latin typeface="+mj-lt"/>
              </a:rPr>
              <a:t> Acción </a:t>
            </a:r>
            <a:r>
              <a:rPr lang="es-MX" sz="3200" dirty="0">
                <a:latin typeface="+mj-lt"/>
              </a:rPr>
              <a:t>sin visión, carece de sentido.</a:t>
            </a:r>
            <a:endParaRPr lang="es-MX" sz="3200" b="1" dirty="0" smtClean="0">
              <a:latin typeface="+mj-l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s-MX" sz="3200" b="1" dirty="0" smtClean="0">
                <a:latin typeface="+mj-lt"/>
              </a:rPr>
              <a:t> Visión en práctica, cambia al mundo.</a:t>
            </a:r>
            <a:endParaRPr lang="es-MX" sz="3200" b="1" dirty="0">
              <a:latin typeface="+mj-lt"/>
            </a:endParaRPr>
          </a:p>
        </p:txBody>
      </p:sp>
      <p:pic>
        <p:nvPicPr>
          <p:cNvPr id="6" name="5 Imagen" descr="prospectiv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1512" y="1816093"/>
            <a:ext cx="4498182" cy="2998788"/>
          </a:xfrm>
          <a:prstGeom prst="rect">
            <a:avLst/>
          </a:prstGeom>
        </p:spPr>
      </p:pic>
      <p:sp>
        <p:nvSpPr>
          <p:cNvPr id="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863600" y="366713"/>
            <a:ext cx="8229600" cy="641350"/>
          </a:xfrm>
          <a:effectLst>
            <a:outerShdw dist="45791" dir="3378596" algn="ctr" rotWithShape="0">
              <a:schemeClr val="accent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r">
              <a:defRPr/>
            </a:pPr>
            <a:r>
              <a:rPr lang="es-ES" sz="3600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DE LA VISIÓN A LA ACCIÓN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608512"/>
          </a:xfrm>
        </p:spPr>
        <p:txBody>
          <a:bodyPr rtlCol="0">
            <a:normAutofit fontScale="70000" lnSpcReduction="20000"/>
          </a:bodyPr>
          <a:lstStyle/>
          <a:p>
            <a:pPr fontAlgn="auto">
              <a:lnSpc>
                <a:spcPct val="160000"/>
              </a:lnSpc>
              <a:spcAft>
                <a:spcPts val="0"/>
              </a:spcAft>
              <a:defRPr/>
            </a:pPr>
            <a:r>
              <a:rPr lang="es-MX" sz="2800" dirty="0">
                <a:latin typeface="+mj-lt"/>
              </a:rPr>
              <a:t>¿El tiempo…?</a:t>
            </a:r>
          </a:p>
          <a:p>
            <a:pPr fontAlgn="auto">
              <a:lnSpc>
                <a:spcPct val="160000"/>
              </a:lnSpc>
              <a:spcAft>
                <a:spcPts val="0"/>
              </a:spcAft>
              <a:defRPr/>
            </a:pPr>
            <a:r>
              <a:rPr lang="es-MX" sz="2800" dirty="0">
                <a:latin typeface="+mj-lt"/>
              </a:rPr>
              <a:t>¿Las circunstancias</a:t>
            </a:r>
            <a:r>
              <a:rPr lang="es-MX" sz="2800" dirty="0" smtClean="0">
                <a:latin typeface="+mj-lt"/>
              </a:rPr>
              <a:t>…? ¿la inmediatez?</a:t>
            </a:r>
            <a:endParaRPr lang="es-MX" sz="2800" dirty="0">
              <a:latin typeface="+mj-lt"/>
            </a:endParaRPr>
          </a:p>
          <a:p>
            <a:pPr fontAlgn="auto">
              <a:lnSpc>
                <a:spcPct val="160000"/>
              </a:lnSpc>
              <a:spcAft>
                <a:spcPts val="0"/>
              </a:spcAft>
              <a:defRPr/>
            </a:pPr>
            <a:r>
              <a:rPr lang="es-MX" sz="2800" dirty="0" smtClean="0">
                <a:latin typeface="+mj-lt"/>
              </a:rPr>
              <a:t>Autores exponen </a:t>
            </a:r>
            <a:r>
              <a:rPr lang="es-MX" sz="2800" dirty="0">
                <a:latin typeface="+mj-lt"/>
              </a:rPr>
              <a:t>que cuando algo es urgente, ya es demasiado tarde.</a:t>
            </a:r>
          </a:p>
          <a:p>
            <a:pPr fontAlgn="auto">
              <a:lnSpc>
                <a:spcPct val="160000"/>
              </a:lnSpc>
              <a:spcAft>
                <a:spcPts val="0"/>
              </a:spcAft>
              <a:defRPr/>
            </a:pPr>
            <a:r>
              <a:rPr lang="es-MX" sz="2800" dirty="0">
                <a:latin typeface="+mj-lt"/>
              </a:rPr>
              <a:t>Los funcionarios se escudan en el “no me quedó más remedio”, pero dejaron llegar la situación al punto grave porque no tuvieron capacidad de </a:t>
            </a:r>
            <a:r>
              <a:rPr lang="es-MX" sz="2800" dirty="0" smtClean="0">
                <a:latin typeface="+mj-lt"/>
              </a:rPr>
              <a:t>prever</a:t>
            </a:r>
            <a:r>
              <a:rPr lang="es-MX" sz="2800" dirty="0">
                <a:latin typeface="+mj-lt"/>
              </a:rPr>
              <a:t>, de planear.</a:t>
            </a:r>
          </a:p>
          <a:p>
            <a:pPr fontAlgn="auto">
              <a:lnSpc>
                <a:spcPct val="160000"/>
              </a:lnSpc>
              <a:spcAft>
                <a:spcPts val="0"/>
              </a:spcAft>
              <a:defRPr/>
            </a:pPr>
            <a:r>
              <a:rPr lang="es-MX" sz="2800" dirty="0">
                <a:latin typeface="+mj-lt"/>
              </a:rPr>
              <a:t>Por eso algunas oficinas públicas en vez de ser estrategas,  trabajan como departamento de </a:t>
            </a:r>
            <a:r>
              <a:rPr lang="es-MX" sz="2800" dirty="0" smtClean="0">
                <a:latin typeface="+mj-lt"/>
              </a:rPr>
              <a:t>Bomberos, apagando fuegos sin poder prevenirlos.</a:t>
            </a:r>
            <a:endParaRPr lang="es-ES" sz="2800" dirty="0">
              <a:latin typeface="+mj-lt"/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71463" y="409577"/>
            <a:ext cx="8821737" cy="646331"/>
          </a:xfrm>
          <a:effectLst>
            <a:outerShdw dist="45791" dir="3378596" algn="ctr" rotWithShape="0">
              <a:schemeClr val="accent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r">
              <a:defRPr/>
            </a:pPr>
            <a:r>
              <a:rPr lang="es-ES" sz="3600" i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¿QUIENES TOMAN LAS DECISIONES?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KE-OFF DISPLAYTYPE" val="0"/>
</p:tagLst>
</file>

<file path=ppt/theme/theme1.xml><?xml version="1.0" encoding="utf-8"?>
<a:theme xmlns:a="http://schemas.openxmlformats.org/drawingml/2006/main" name="1_Standarddesign">
  <a:themeElements>
    <a:clrScheme name="1_Standarddesign 1">
      <a:dk1>
        <a:srgbClr val="000000"/>
      </a:dk1>
      <a:lt1>
        <a:srgbClr val="FFFFFF"/>
      </a:lt1>
      <a:dk2>
        <a:srgbClr val="494949"/>
      </a:dk2>
      <a:lt2>
        <a:srgbClr val="3E7EA6"/>
      </a:lt2>
      <a:accent1>
        <a:srgbClr val="6E6E6E"/>
      </a:accent1>
      <a:accent2>
        <a:srgbClr val="9B9B9B"/>
      </a:accent2>
      <a:accent3>
        <a:srgbClr val="FFFFFF"/>
      </a:accent3>
      <a:accent4>
        <a:srgbClr val="000000"/>
      </a:accent4>
      <a:accent5>
        <a:srgbClr val="BABABA"/>
      </a:accent5>
      <a:accent6>
        <a:srgbClr val="8C8C8C"/>
      </a:accent6>
      <a:hlink>
        <a:srgbClr val="C1C1C1"/>
      </a:hlink>
      <a:folHlink>
        <a:srgbClr val="E6E6E6"/>
      </a:folHlink>
    </a:clrScheme>
    <a:fontScheme name="1_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>
          <a:outerShdw dist="45791" dir="3378596" algn="ctr" rotWithShape="0">
            <a:schemeClr val="accent1"/>
          </a:outerShdw>
        </a:effectLst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>
          <a:outerShdw dist="45791" dir="3378596" algn="ctr" rotWithShape="0">
            <a:schemeClr val="accent1"/>
          </a:outerShdw>
        </a:effectLst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tandarddesign 1">
        <a:dk1>
          <a:srgbClr val="000000"/>
        </a:dk1>
        <a:lt1>
          <a:srgbClr val="FFFFFF"/>
        </a:lt1>
        <a:dk2>
          <a:srgbClr val="494949"/>
        </a:dk2>
        <a:lt2>
          <a:srgbClr val="3E7EA6"/>
        </a:lt2>
        <a:accent1>
          <a:srgbClr val="6E6E6E"/>
        </a:accent1>
        <a:accent2>
          <a:srgbClr val="9B9B9B"/>
        </a:accent2>
        <a:accent3>
          <a:srgbClr val="FFFFFF"/>
        </a:accent3>
        <a:accent4>
          <a:srgbClr val="000000"/>
        </a:accent4>
        <a:accent5>
          <a:srgbClr val="BABABA"/>
        </a:accent5>
        <a:accent6>
          <a:srgbClr val="8C8C8C"/>
        </a:accent6>
        <a:hlink>
          <a:srgbClr val="C1C1C1"/>
        </a:hlink>
        <a:folHlink>
          <a:srgbClr val="E6E6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4979</TotalTime>
  <Words>199</Words>
  <Application>Microsoft Office PowerPoint</Application>
  <PresentationFormat>Presentación en pantalla (4:3)</PresentationFormat>
  <Paragraphs>61</Paragraphs>
  <Slides>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1_Standarddesign</vt:lpstr>
      <vt:lpstr>Presentación de PowerPoint</vt:lpstr>
      <vt:lpstr>AGENDA DEL CURSO</vt:lpstr>
      <vt:lpstr>Presentación de PowerPoint</vt:lpstr>
      <vt:lpstr>DE LA VISIÓN A LA ACCIÓN </vt:lpstr>
      <vt:lpstr>¿QUIENES TOMAN LAS DECISIONES?</vt:lpstr>
    </vt:vector>
  </TitlesOfParts>
  <Company>PresentationPoint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Metal Silver</dc:title>
  <dc:creator>PresentationPoint</dc:creator>
  <cp:lastModifiedBy>Usuario</cp:lastModifiedBy>
  <cp:revision>876</cp:revision>
  <cp:lastPrinted>2005-03-15T07:48:11Z</cp:lastPrinted>
  <dcterms:created xsi:type="dcterms:W3CDTF">2004-11-16T16:03:16Z</dcterms:created>
  <dcterms:modified xsi:type="dcterms:W3CDTF">2021-05-08T15:20:15Z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PPL_Language">
    <vt:i4>1031</vt:i4>
  </property>
</Properties>
</file>