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handoutMasterIdLst>
    <p:handoutMasterId r:id="rId10"/>
  </p:handoutMasterIdLst>
  <p:sldIdLst>
    <p:sldId id="595" r:id="rId2"/>
    <p:sldId id="884" r:id="rId3"/>
    <p:sldId id="801" r:id="rId4"/>
    <p:sldId id="825" r:id="rId5"/>
    <p:sldId id="824" r:id="rId6"/>
    <p:sldId id="822" r:id="rId7"/>
    <p:sldId id="823" r:id="rId8"/>
  </p:sldIdLst>
  <p:sldSz cx="9144000" cy="6858000" type="screen4x3"/>
  <p:notesSz cx="6699250" cy="9836150"/>
  <p:custDataLst>
    <p:tags r:id="rId11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BAE09"/>
    <a:srgbClr val="FFFF66"/>
    <a:srgbClr val="CC9B00"/>
    <a:srgbClr val="0033CC"/>
    <a:srgbClr val="8C6F06"/>
    <a:srgbClr val="A98607"/>
    <a:srgbClr val="CC3300"/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882" autoAdjust="0"/>
    <p:restoredTop sz="94600" autoAdjust="0"/>
  </p:normalViewPr>
  <p:slideViewPr>
    <p:cSldViewPr snapToGrid="0">
      <p:cViewPr>
        <p:scale>
          <a:sx n="57" d="100"/>
          <a:sy n="57" d="100"/>
        </p:scale>
        <p:origin x="-1812" y="-360"/>
      </p:cViewPr>
      <p:guideLst>
        <p:guide orient="horz" pos="3705"/>
        <p:guide orient="horz" pos="1185"/>
        <p:guide pos="254"/>
        <p:guide pos="2892"/>
        <p:guide pos="55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59277-99AD-4FE5-92FB-6A8B363FB54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D4107F6-3486-4D62-A9BE-2C0F7C87D5FD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VE" sz="1600" b="1" dirty="0" smtClean="0"/>
            <a:t>Tiene una lógica contundente, se tiene que “producir con los costos más bajos posibles”, o dicho de otra forma, “obtener los mayores resultados con los mismos recursos”.</a:t>
          </a:r>
        </a:p>
        <a:p>
          <a:pPr algn="just" defTabSz="1822450">
            <a:spcBef>
              <a:spcPct val="0"/>
            </a:spcBef>
            <a:spcAft>
              <a:spcPct val="35000"/>
            </a:spcAft>
          </a:pPr>
          <a:endParaRPr lang="es-VE" sz="1600" b="1" dirty="0"/>
        </a:p>
      </dgm:t>
    </dgm:pt>
    <dgm:pt modelId="{44255987-484C-41F2-B392-C6EC4280CCEC}" type="parTrans" cxnId="{677CE3D5-C7A6-4AA5-84B7-CCE756B2E018}">
      <dgm:prSet/>
      <dgm:spPr/>
      <dgm:t>
        <a:bodyPr/>
        <a:lstStyle/>
        <a:p>
          <a:endParaRPr lang="es-VE" sz="1600"/>
        </a:p>
      </dgm:t>
    </dgm:pt>
    <dgm:pt modelId="{0A8506B6-F62E-46BD-94E0-1436176F3569}" type="sibTrans" cxnId="{677CE3D5-C7A6-4AA5-84B7-CCE756B2E018}">
      <dgm:prSet/>
      <dgm:spPr/>
      <dgm:t>
        <a:bodyPr/>
        <a:lstStyle/>
        <a:p>
          <a:endParaRPr lang="es-VE" sz="1600"/>
        </a:p>
      </dgm:t>
    </dgm:pt>
    <dgm:pt modelId="{4C45D1D2-A34A-4761-B311-A66B8A05961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pPr algn="just"/>
          <a:r>
            <a:rPr lang="es-VE" sz="1600" b="1" dirty="0" smtClean="0"/>
            <a:t>Su planteamiento esencial es la relación entre insumos (gastos) y resultados (productos), su expresión es la reducción de los costos, o los costos mínimos. </a:t>
          </a:r>
          <a:endParaRPr lang="es-VE" sz="1600" b="1" dirty="0"/>
        </a:p>
      </dgm:t>
    </dgm:pt>
    <dgm:pt modelId="{E507FFD3-C0A6-4C66-BC4C-F18E59812A04}" type="parTrans" cxnId="{3E169576-A104-434F-A7CB-27E6CFEAF880}">
      <dgm:prSet/>
      <dgm:spPr/>
      <dgm:t>
        <a:bodyPr/>
        <a:lstStyle/>
        <a:p>
          <a:endParaRPr lang="es-VE" sz="1600"/>
        </a:p>
      </dgm:t>
    </dgm:pt>
    <dgm:pt modelId="{A44009B9-7BEA-4292-8EBF-1536F98A1CAD}" type="sibTrans" cxnId="{3E169576-A104-434F-A7CB-27E6CFEAF880}">
      <dgm:prSet/>
      <dgm:spPr/>
      <dgm:t>
        <a:bodyPr/>
        <a:lstStyle/>
        <a:p>
          <a:endParaRPr lang="es-VE" sz="1600"/>
        </a:p>
      </dgm:t>
    </dgm:pt>
    <dgm:pt modelId="{BA60A439-7B45-4944-9C86-A0E4FFB1C814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VE" sz="2000" b="1" dirty="0" smtClean="0"/>
            <a:t>La eficiencia es un “paradigma importado” de la teoría económica</a:t>
          </a:r>
        </a:p>
        <a:p>
          <a:pPr algn="just" defTabSz="1822450">
            <a:spcBef>
              <a:spcPct val="0"/>
            </a:spcBef>
            <a:spcAft>
              <a:spcPct val="35000"/>
            </a:spcAft>
          </a:pPr>
          <a:endParaRPr lang="es-VE" sz="2000" b="1" dirty="0"/>
        </a:p>
      </dgm:t>
    </dgm:pt>
    <dgm:pt modelId="{D47EEE81-0D52-4D36-B17E-08D29A66DE8A}" type="parTrans" cxnId="{85DC48C5-0AAB-4BE1-A698-AE7A540B59DC}">
      <dgm:prSet/>
      <dgm:spPr/>
      <dgm:t>
        <a:bodyPr/>
        <a:lstStyle/>
        <a:p>
          <a:endParaRPr lang="es-VE" sz="1600"/>
        </a:p>
      </dgm:t>
    </dgm:pt>
    <dgm:pt modelId="{05F68D4E-6843-48A1-8717-99461CAB4E46}" type="sibTrans" cxnId="{85DC48C5-0AAB-4BE1-A698-AE7A540B59DC}">
      <dgm:prSet/>
      <dgm:spPr/>
      <dgm:t>
        <a:bodyPr/>
        <a:lstStyle/>
        <a:p>
          <a:endParaRPr lang="es-VE" sz="1600"/>
        </a:p>
      </dgm:t>
    </dgm:pt>
    <dgm:pt modelId="{6F423DB5-D006-467C-AFD3-DB5AFB2D263C}" type="pres">
      <dgm:prSet presAssocID="{EAD59277-99AD-4FE5-92FB-6A8B363FB546}" presName="compositeShape" presStyleCnt="0">
        <dgm:presLayoutVars>
          <dgm:dir/>
          <dgm:resizeHandles/>
        </dgm:presLayoutVars>
      </dgm:prSet>
      <dgm:spPr/>
    </dgm:pt>
    <dgm:pt modelId="{756FE6F5-DC2C-4018-9C5F-1E155AE99BD5}" type="pres">
      <dgm:prSet presAssocID="{EAD59277-99AD-4FE5-92FB-6A8B363FB546}" presName="pyramid" presStyleLbl="node1" presStyleIdx="0" presStyleCnt="1" custScaleX="107521" custScaleY="89129" custLinFactNeighborX="-892" custLinFactNeighborY="-6840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9F916A98-5A6F-4BCD-B01E-F0FAA5EE3698}" type="pres">
      <dgm:prSet presAssocID="{EAD59277-99AD-4FE5-92FB-6A8B363FB546}" presName="theList" presStyleCnt="0"/>
      <dgm:spPr/>
    </dgm:pt>
    <dgm:pt modelId="{609C98B0-A5B8-4A73-8007-5C05337893C5}" type="pres">
      <dgm:prSet presAssocID="{0D4107F6-3486-4D62-A9BE-2C0F7C87D5FD}" presName="aNode" presStyleLbl="fgAcc1" presStyleIdx="0" presStyleCnt="3" custScaleX="156922" custLinFactY="200000" custLinFactNeighborX="-915" custLinFactNeighborY="229071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9F3A247-F6EF-44AB-9566-FD5DE2FFD9ED}" type="pres">
      <dgm:prSet presAssocID="{0D4107F6-3486-4D62-A9BE-2C0F7C87D5FD}" presName="aSpace" presStyleCnt="0"/>
      <dgm:spPr/>
    </dgm:pt>
    <dgm:pt modelId="{C310D9B5-C05D-4F0F-80CD-6A7DE5FF7DCD}" type="pres">
      <dgm:prSet presAssocID="{4C45D1D2-A34A-4761-B311-A66B8A05961C}" presName="aNode" presStyleLbl="fgAcc1" presStyleIdx="1" presStyleCnt="3" custScaleX="156922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E3F396E-7DA6-42BC-88BE-22515ED8D741}" type="pres">
      <dgm:prSet presAssocID="{4C45D1D2-A34A-4761-B311-A66B8A05961C}" presName="aSpace" presStyleCnt="0"/>
      <dgm:spPr/>
    </dgm:pt>
    <dgm:pt modelId="{651CBD81-4FCF-47C5-ACEC-A20AEA0E07A9}" type="pres">
      <dgm:prSet presAssocID="{BA60A439-7B45-4944-9C86-A0E4FFB1C814}" presName="aNode" presStyleLbl="fgAcc1" presStyleIdx="2" presStyleCnt="3" custScaleX="156922" custLinFactY="-200000" custLinFactNeighborX="-1830" custLinFactNeighborY="-20812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097AF86-C0E5-4B1B-A3C4-2F625CA72240}" type="pres">
      <dgm:prSet presAssocID="{BA60A439-7B45-4944-9C86-A0E4FFB1C814}" presName="aSpace" presStyleCnt="0"/>
      <dgm:spPr/>
    </dgm:pt>
  </dgm:ptLst>
  <dgm:cxnLst>
    <dgm:cxn modelId="{6A8F0F7B-5344-4014-B0E6-F3668799448B}" type="presOf" srcId="{BA60A439-7B45-4944-9C86-A0E4FFB1C814}" destId="{651CBD81-4FCF-47C5-ACEC-A20AEA0E07A9}" srcOrd="0" destOrd="0" presId="urn:microsoft.com/office/officeart/2005/8/layout/pyramid2"/>
    <dgm:cxn modelId="{3E169576-A104-434F-A7CB-27E6CFEAF880}" srcId="{EAD59277-99AD-4FE5-92FB-6A8B363FB546}" destId="{4C45D1D2-A34A-4761-B311-A66B8A05961C}" srcOrd="1" destOrd="0" parTransId="{E507FFD3-C0A6-4C66-BC4C-F18E59812A04}" sibTransId="{A44009B9-7BEA-4292-8EBF-1536F98A1CAD}"/>
    <dgm:cxn modelId="{677CE3D5-C7A6-4AA5-84B7-CCE756B2E018}" srcId="{EAD59277-99AD-4FE5-92FB-6A8B363FB546}" destId="{0D4107F6-3486-4D62-A9BE-2C0F7C87D5FD}" srcOrd="0" destOrd="0" parTransId="{44255987-484C-41F2-B392-C6EC4280CCEC}" sibTransId="{0A8506B6-F62E-46BD-94E0-1436176F3569}"/>
    <dgm:cxn modelId="{19BBDB2B-9F72-4713-B5BA-6BB17F321BA6}" type="presOf" srcId="{4C45D1D2-A34A-4761-B311-A66B8A05961C}" destId="{C310D9B5-C05D-4F0F-80CD-6A7DE5FF7DCD}" srcOrd="0" destOrd="0" presId="urn:microsoft.com/office/officeart/2005/8/layout/pyramid2"/>
    <dgm:cxn modelId="{638AC197-7F1A-40C9-81BD-D90CE6B73BF2}" type="presOf" srcId="{0D4107F6-3486-4D62-A9BE-2C0F7C87D5FD}" destId="{609C98B0-A5B8-4A73-8007-5C05337893C5}" srcOrd="0" destOrd="0" presId="urn:microsoft.com/office/officeart/2005/8/layout/pyramid2"/>
    <dgm:cxn modelId="{85DC48C5-0AAB-4BE1-A698-AE7A540B59DC}" srcId="{EAD59277-99AD-4FE5-92FB-6A8B363FB546}" destId="{BA60A439-7B45-4944-9C86-A0E4FFB1C814}" srcOrd="2" destOrd="0" parTransId="{D47EEE81-0D52-4D36-B17E-08D29A66DE8A}" sibTransId="{05F68D4E-6843-48A1-8717-99461CAB4E46}"/>
    <dgm:cxn modelId="{596C3EEA-BB5B-4327-ABD1-5A933E805349}" type="presOf" srcId="{EAD59277-99AD-4FE5-92FB-6A8B363FB546}" destId="{6F423DB5-D006-467C-AFD3-DB5AFB2D263C}" srcOrd="0" destOrd="0" presId="urn:microsoft.com/office/officeart/2005/8/layout/pyramid2"/>
    <dgm:cxn modelId="{87B383B0-5E07-45D2-A5C2-C47A4CC62615}" type="presParOf" srcId="{6F423DB5-D006-467C-AFD3-DB5AFB2D263C}" destId="{756FE6F5-DC2C-4018-9C5F-1E155AE99BD5}" srcOrd="0" destOrd="0" presId="urn:microsoft.com/office/officeart/2005/8/layout/pyramid2"/>
    <dgm:cxn modelId="{E429A623-F6D6-4C1F-8AD1-1C07B3C1FD73}" type="presParOf" srcId="{6F423DB5-D006-467C-AFD3-DB5AFB2D263C}" destId="{9F916A98-5A6F-4BCD-B01E-F0FAA5EE3698}" srcOrd="1" destOrd="0" presId="urn:microsoft.com/office/officeart/2005/8/layout/pyramid2"/>
    <dgm:cxn modelId="{D8A45D79-AB24-41F6-9101-31FD859E0ABE}" type="presParOf" srcId="{9F916A98-5A6F-4BCD-B01E-F0FAA5EE3698}" destId="{609C98B0-A5B8-4A73-8007-5C05337893C5}" srcOrd="0" destOrd="0" presId="urn:microsoft.com/office/officeart/2005/8/layout/pyramid2"/>
    <dgm:cxn modelId="{042B97E8-277E-4B46-A03F-E7B10086CF40}" type="presParOf" srcId="{9F916A98-5A6F-4BCD-B01E-F0FAA5EE3698}" destId="{39F3A247-F6EF-44AB-9566-FD5DE2FFD9ED}" srcOrd="1" destOrd="0" presId="urn:microsoft.com/office/officeart/2005/8/layout/pyramid2"/>
    <dgm:cxn modelId="{5A2A9A4D-9A12-426E-8B9E-EE794B8124EE}" type="presParOf" srcId="{9F916A98-5A6F-4BCD-B01E-F0FAA5EE3698}" destId="{C310D9B5-C05D-4F0F-80CD-6A7DE5FF7DCD}" srcOrd="2" destOrd="0" presId="urn:microsoft.com/office/officeart/2005/8/layout/pyramid2"/>
    <dgm:cxn modelId="{E9A5BE51-3906-43EE-9E7F-1731F7A2B6AA}" type="presParOf" srcId="{9F916A98-5A6F-4BCD-B01E-F0FAA5EE3698}" destId="{2E3F396E-7DA6-42BC-88BE-22515ED8D741}" srcOrd="3" destOrd="0" presId="urn:microsoft.com/office/officeart/2005/8/layout/pyramid2"/>
    <dgm:cxn modelId="{112648F5-30B0-4636-A696-C4BB60D0FD90}" type="presParOf" srcId="{9F916A98-5A6F-4BCD-B01E-F0FAA5EE3698}" destId="{651CBD81-4FCF-47C5-ACEC-A20AEA0E07A9}" srcOrd="4" destOrd="0" presId="urn:microsoft.com/office/officeart/2005/8/layout/pyramid2"/>
    <dgm:cxn modelId="{9CAEE11C-7353-40E7-B829-A7B6F421941C}" type="presParOf" srcId="{9F916A98-5A6F-4BCD-B01E-F0FAA5EE3698}" destId="{9097AF86-C0E5-4B1B-A3C4-2F625CA7224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FE6F5-DC2C-4018-9C5F-1E155AE99BD5}">
      <dsp:nvSpPr>
        <dsp:cNvPr id="0" name=""/>
        <dsp:cNvSpPr/>
      </dsp:nvSpPr>
      <dsp:spPr>
        <a:xfrm>
          <a:off x="1124014" y="0"/>
          <a:ext cx="5332563" cy="4420401"/>
        </a:xfrm>
        <a:prstGeom prst="triangle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C98B0-A5B8-4A73-8007-5C05337893C5}">
      <dsp:nvSpPr>
        <dsp:cNvPr id="0" name=""/>
        <dsp:cNvSpPr/>
      </dsp:nvSpPr>
      <dsp:spPr>
        <a:xfrm>
          <a:off x="2887537" y="3182825"/>
          <a:ext cx="5058711" cy="1174019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VE" sz="1600" b="1" kern="1200" dirty="0" smtClean="0"/>
            <a:t>Tiene una lógica contundente, se tiene que “producir con los costos más bajos posibles”, o dicho de otra forma, “obtener los mayores resultados con los mismos recursos”.</a:t>
          </a:r>
        </a:p>
        <a:p>
          <a:pPr lvl="0" algn="just" defTabSz="1822450">
            <a:spcBef>
              <a:spcPct val="0"/>
            </a:spcBef>
            <a:spcAft>
              <a:spcPct val="35000"/>
            </a:spcAft>
          </a:pPr>
          <a:endParaRPr lang="es-VE" sz="1600" b="1" kern="1200" dirty="0"/>
        </a:p>
      </dsp:txBody>
      <dsp:txXfrm>
        <a:off x="2944848" y="3240136"/>
        <a:ext cx="4944089" cy="1059397"/>
      </dsp:txXfrm>
    </dsp:sp>
    <dsp:sp modelId="{C310D9B5-C05D-4F0F-80CD-6A7DE5FF7DCD}">
      <dsp:nvSpPr>
        <dsp:cNvPr id="0" name=""/>
        <dsp:cNvSpPr/>
      </dsp:nvSpPr>
      <dsp:spPr>
        <a:xfrm>
          <a:off x="2917034" y="1819391"/>
          <a:ext cx="5058711" cy="1174019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600" b="1" kern="1200" dirty="0" smtClean="0"/>
            <a:t>Su planteamiento esencial es la relación entre insumos (gastos) y resultados (productos), su expresión es la reducción de los costos, o los costos mínimos. </a:t>
          </a:r>
          <a:endParaRPr lang="es-VE" sz="1600" b="1" kern="1200" dirty="0"/>
        </a:p>
      </dsp:txBody>
      <dsp:txXfrm>
        <a:off x="2974345" y="1876702"/>
        <a:ext cx="4944089" cy="1059397"/>
      </dsp:txXfrm>
    </dsp:sp>
    <dsp:sp modelId="{651CBD81-4FCF-47C5-ACEC-A20AEA0E07A9}">
      <dsp:nvSpPr>
        <dsp:cNvPr id="0" name=""/>
        <dsp:cNvSpPr/>
      </dsp:nvSpPr>
      <dsp:spPr>
        <a:xfrm>
          <a:off x="2858041" y="486695"/>
          <a:ext cx="5058711" cy="1174019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VE" sz="2000" b="1" kern="1200" dirty="0" smtClean="0"/>
            <a:t>La eficiencia es un “paradigma importado” de la teoría económica</a:t>
          </a:r>
        </a:p>
        <a:p>
          <a:pPr lvl="0" algn="just" defTabSz="1822450">
            <a:spcBef>
              <a:spcPct val="0"/>
            </a:spcBef>
            <a:spcAft>
              <a:spcPct val="35000"/>
            </a:spcAft>
          </a:pPr>
          <a:endParaRPr lang="es-VE" sz="2000" b="1" kern="1200" dirty="0"/>
        </a:p>
      </dsp:txBody>
      <dsp:txXfrm>
        <a:off x="2915352" y="544006"/>
        <a:ext cx="4944089" cy="1059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fld id="{1579B157-E1F7-442B-A5BF-30D134634DA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43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9EFB57D0-854A-4F16-A6A3-98E46EB59A8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5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tergr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Himme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65550"/>
            <a:ext cx="91440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schatt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65550"/>
            <a:ext cx="9144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27075" y="1260475"/>
            <a:ext cx="675798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de-DE" noProof="0" smtClean="0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7075" y="2571750"/>
            <a:ext cx="6764338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1CDFC-E46C-4803-BB43-AC7B98E061B8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7188" y="274638"/>
            <a:ext cx="2098675" cy="5614987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7988" y="274638"/>
            <a:ext cx="6146800" cy="5614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8E6D0-9FE9-45D1-B5D4-DE2A144D4D5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07988" y="274638"/>
            <a:ext cx="8397875" cy="5614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D39B-B6D0-4028-B9BF-92B0E2F186B8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7988" y="1090613"/>
            <a:ext cx="4122737" cy="47990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83125" y="1090613"/>
            <a:ext cx="4122738" cy="2322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83125" y="3565525"/>
            <a:ext cx="4122738" cy="2324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A8B39-941B-4A39-B79A-C0011BD7A0B6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64C19-02FC-4AD0-8AE2-3B20D82D249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3AEE8-CFC6-4671-BB00-509BFB2CBC6E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7988" y="1090613"/>
            <a:ext cx="412273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3125" y="1090613"/>
            <a:ext cx="412273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9F0DB-A71C-4E71-9CA5-6B6CB6DAB699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3694B-C4CA-4C42-B61D-263CD3E9EC8A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18DA9-3386-416A-B770-FB02D499267E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B04A1-159E-465D-9E88-D3DBE76CF9C7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4B78-126A-479A-B2E1-75F2DC31C5E9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B562F-0A0D-4C99-AC2D-327409E3630D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1003300"/>
            <a:ext cx="9144000" cy="53467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7" name="Picture 5" descr="Hintergrund"/>
          <p:cNvPicPr>
            <a:picLocks noChangeAspect="1" noChangeArrowheads="1"/>
          </p:cNvPicPr>
          <p:nvPr/>
        </p:nvPicPr>
        <p:blipFill>
          <a:blip r:embed="rId15" cstate="print"/>
          <a:srcRect b="92570"/>
          <a:stretch>
            <a:fillRect/>
          </a:stretch>
        </p:blipFill>
        <p:spPr bwMode="auto">
          <a:xfrm>
            <a:off x="0" y="6348413"/>
            <a:ext cx="91440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090613"/>
            <a:ext cx="83978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741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610350"/>
            <a:ext cx="1066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 b="1" smtClean="0">
                <a:solidFill>
                  <a:srgbClr val="CC0000"/>
                </a:solidFill>
                <a:latin typeface="+mn-lt"/>
              </a:defRPr>
            </a:lvl1pPr>
          </a:lstStyle>
          <a:p>
            <a:pPr>
              <a:defRPr/>
            </a:pPr>
            <a:fld id="{E523C72B-ACB3-4762-818C-B0E6CE912A0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1030" name="Picture 6" descr="schatten"/>
          <p:cNvPicPr>
            <a:picLocks noChangeAspect="1" noChangeArrowheads="1"/>
          </p:cNvPicPr>
          <p:nvPr/>
        </p:nvPicPr>
        <p:blipFill>
          <a:blip r:embed="rId16" cstate="print">
            <a:lum bright="36000"/>
          </a:blip>
          <a:srcRect/>
          <a:stretch>
            <a:fillRect/>
          </a:stretch>
        </p:blipFill>
        <p:spPr bwMode="auto">
          <a:xfrm>
            <a:off x="0" y="6243638"/>
            <a:ext cx="9144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4196" name="Text Box 20"/>
          <p:cNvSpPr txBox="1">
            <a:spLocks noChangeArrowheads="1"/>
          </p:cNvSpPr>
          <p:nvPr/>
        </p:nvSpPr>
        <p:spPr bwMode="auto">
          <a:xfrm>
            <a:off x="0" y="6608763"/>
            <a:ext cx="16433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VE" sz="1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Dr. </a:t>
            </a:r>
            <a:r>
              <a:rPr lang="es-VE" sz="1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Fernando Torres G.</a:t>
            </a:r>
          </a:p>
        </p:txBody>
      </p:sp>
      <p:pic>
        <p:nvPicPr>
          <p:cNvPr id="8" name="Picture 1" descr="C:\Users\udz\Desktop\Fernando Torres\CIGAE\planificacion estrategica de proyectos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14850" y="6261674"/>
            <a:ext cx="1002890" cy="655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8" name="Text Box 6"/>
          <p:cNvSpPr txBox="1">
            <a:spLocks noChangeArrowheads="1"/>
          </p:cNvSpPr>
          <p:nvPr/>
        </p:nvSpPr>
        <p:spPr bwMode="auto">
          <a:xfrm>
            <a:off x="50799" y="2571750"/>
            <a:ext cx="8755064" cy="1200329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s-VE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INDICADORES EFICIENTES </a:t>
            </a:r>
          </a:p>
          <a:p>
            <a:pPr>
              <a:defRPr/>
            </a:pPr>
            <a:r>
              <a:rPr lang="es-VE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COMO HERRAMIENTAS DE GESTIÓN</a:t>
            </a:r>
            <a:endParaRPr lang="es-VE" sz="3600" b="1" i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  <p:sp>
        <p:nvSpPr>
          <p:cNvPr id="1093639" name="Text Box 7"/>
          <p:cNvSpPr txBox="1">
            <a:spLocks noChangeArrowheads="1"/>
          </p:cNvSpPr>
          <p:nvPr/>
        </p:nvSpPr>
        <p:spPr bwMode="auto">
          <a:xfrm>
            <a:off x="6151563" y="6519446"/>
            <a:ext cx="2992437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1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Dr. </a:t>
            </a:r>
            <a:r>
              <a:rPr lang="es-VE" sz="16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Fernando Torres G.</a:t>
            </a:r>
          </a:p>
        </p:txBody>
      </p:sp>
      <p:pic>
        <p:nvPicPr>
          <p:cNvPr id="192513" name="Picture 1" descr="C:\Users\udz\Desktop\Fernando Torres\CIGAE\planificacion estrategica de proyec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7846" y="3851194"/>
            <a:ext cx="3111910" cy="2033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4" y="384693"/>
            <a:ext cx="4261272" cy="198859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366713"/>
            <a:ext cx="8229600" cy="641350"/>
          </a:xfrm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s-ES" sz="36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AGENDA DEL CURSO</a:t>
            </a:r>
          </a:p>
        </p:txBody>
      </p:sp>
      <p:sp>
        <p:nvSpPr>
          <p:cNvPr id="1366021" name="AutoShape 5"/>
          <p:cNvSpPr>
            <a:spLocks noChangeArrowheads="1"/>
          </p:cNvSpPr>
          <p:nvPr/>
        </p:nvSpPr>
        <p:spPr bwMode="gray">
          <a:xfrm>
            <a:off x="635000" y="3086099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 algn="ctr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 y construcción de indicadores</a:t>
            </a:r>
            <a:endParaRPr lang="es-E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6022" name="AutoShape 6"/>
          <p:cNvSpPr>
            <a:spLocks noChangeArrowheads="1"/>
          </p:cNvSpPr>
          <p:nvPr/>
        </p:nvSpPr>
        <p:spPr bwMode="gray">
          <a:xfrm>
            <a:off x="558800" y="1811337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Bases conceptuales  de la eficiencia</a:t>
            </a:r>
            <a:endParaRPr lang="es-E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6023" name="AutoShape 7"/>
          <p:cNvSpPr>
            <a:spLocks noChangeArrowheads="1"/>
          </p:cNvSpPr>
          <p:nvPr/>
        </p:nvSpPr>
        <p:spPr bwMode="gray">
          <a:xfrm>
            <a:off x="622300" y="4317999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 algn="ctr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E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Herramientas gerenciales para el logro de eficiencia</a:t>
            </a:r>
            <a:endParaRPr lang="es-E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pie de página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03A31109-168B-44A8-84BE-2CE9F3203D28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11" name="10 CuadroTexto"/>
          <p:cNvSpPr txBox="1"/>
          <p:nvPr/>
        </p:nvSpPr>
        <p:spPr>
          <a:xfrm>
            <a:off x="2819400" y="0"/>
            <a:ext cx="6309879" cy="954107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BASES CONCEPTUALES DE LA EFICIENCIA</a:t>
            </a:r>
          </a:p>
        </p:txBody>
      </p:sp>
      <p:graphicFrame>
        <p:nvGraphicFramePr>
          <p:cNvPr id="8" name="7 Diagrama"/>
          <p:cNvGraphicFramePr/>
          <p:nvPr/>
        </p:nvGraphicFramePr>
        <p:xfrm>
          <a:off x="0" y="1146276"/>
          <a:ext cx="9144000" cy="4959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360B04A1-159E-465D-9E88-D3DBE76CF9C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3" name="2 Rectángulo"/>
          <p:cNvSpPr/>
          <p:nvPr/>
        </p:nvSpPr>
        <p:spPr>
          <a:xfrm>
            <a:off x="257908" y="1394545"/>
            <a:ext cx="8651631" cy="480131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Aplicada a la Economía: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VE" sz="1700" b="1" dirty="0" smtClean="0">
                <a:solidFill>
                  <a:schemeClr val="tx1"/>
                </a:solidFill>
              </a:rPr>
              <a:t> Según </a:t>
            </a:r>
            <a:r>
              <a:rPr lang="es-VE" sz="1700" b="1" dirty="0" err="1" smtClean="0">
                <a:solidFill>
                  <a:schemeClr val="tx1"/>
                </a:solidFill>
              </a:rPr>
              <a:t>Samuelson</a:t>
            </a:r>
            <a:r>
              <a:rPr lang="es-VE" sz="1700" b="1" dirty="0" smtClean="0">
                <a:solidFill>
                  <a:schemeClr val="tx1"/>
                </a:solidFill>
              </a:rPr>
              <a:t> y </a:t>
            </a:r>
            <a:r>
              <a:rPr lang="es-VE" sz="1700" b="1" dirty="0" err="1" smtClean="0">
                <a:solidFill>
                  <a:schemeClr val="tx1"/>
                </a:solidFill>
              </a:rPr>
              <a:t>Nordhaus</a:t>
            </a:r>
            <a:r>
              <a:rPr lang="es-VE" sz="1700" b="1" dirty="0" smtClean="0">
                <a:solidFill>
                  <a:schemeClr val="tx1"/>
                </a:solidFill>
              </a:rPr>
              <a:t>, "significa utilización de los recursos de la sociedad lo mejor posible para satisfacer las necesidades y los deseos de los individuos".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VE" sz="1700" b="1" dirty="0" smtClean="0">
                <a:solidFill>
                  <a:schemeClr val="tx1"/>
                </a:solidFill>
              </a:rPr>
              <a:t> Para Gregory </a:t>
            </a:r>
            <a:r>
              <a:rPr lang="es-VE" sz="1700" b="1" dirty="0" err="1" smtClean="0">
                <a:solidFill>
                  <a:schemeClr val="tx1"/>
                </a:solidFill>
              </a:rPr>
              <a:t>Mankiw</a:t>
            </a:r>
            <a:r>
              <a:rPr lang="es-VE" sz="1700" b="1" dirty="0" smtClean="0">
                <a:solidFill>
                  <a:schemeClr val="tx1"/>
                </a:solidFill>
              </a:rPr>
              <a:t>, es la "propiedad según la cual la sociedad aprovecha de la mejor manera posible sus recursos escasos”.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s-VE" sz="1700" b="1" dirty="0" smtClean="0">
                <a:solidFill>
                  <a:schemeClr val="tx1"/>
                </a:solidFill>
              </a:rPr>
              <a:t> Simón Andrade, la define como la expresión que se emplea para medir la capacidad o cualidad de actuación de un sistema o sujeto económico, para lograr el cumplimiento de objetivos determinados, minimizando el empleo de recursos".</a:t>
            </a:r>
            <a:endParaRPr lang="es-VE" sz="17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441700" y="0"/>
            <a:ext cx="5687579" cy="954107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BASES CONCEPTUALES DE LA EFICIENCIA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360B04A1-159E-465D-9E88-D3DBE76CF9C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3" name="2 Rectángulo"/>
          <p:cNvSpPr/>
          <p:nvPr/>
        </p:nvSpPr>
        <p:spPr>
          <a:xfrm>
            <a:off x="187570" y="1289927"/>
            <a:ext cx="8745416" cy="480131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Aplicada a la Administración</a:t>
            </a:r>
          </a:p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Según </a:t>
            </a:r>
            <a:r>
              <a:rPr lang="es-VE" sz="1700" b="1" dirty="0" err="1" smtClean="0">
                <a:solidFill>
                  <a:schemeClr val="tx1"/>
                </a:solidFill>
              </a:rPr>
              <a:t>Idalberto</a:t>
            </a:r>
            <a:r>
              <a:rPr lang="es-VE" sz="1700" b="1" dirty="0" smtClean="0">
                <a:solidFill>
                  <a:schemeClr val="tx1"/>
                </a:solidFill>
              </a:rPr>
              <a:t> </a:t>
            </a:r>
            <a:r>
              <a:rPr lang="es-VE" sz="1700" b="1" dirty="0" err="1" smtClean="0">
                <a:solidFill>
                  <a:schemeClr val="tx1"/>
                </a:solidFill>
              </a:rPr>
              <a:t>Chiavenato</a:t>
            </a:r>
            <a:r>
              <a:rPr lang="es-VE" sz="1700" b="1" dirty="0" smtClean="0">
                <a:solidFill>
                  <a:schemeClr val="tx1"/>
                </a:solidFill>
              </a:rPr>
              <a:t>, "significa la utilización correcta de los recursos (medios de </a:t>
            </a:r>
            <a:r>
              <a:rPr lang="es-VE" sz="1700" b="1" dirty="0" err="1" smtClean="0">
                <a:solidFill>
                  <a:schemeClr val="tx1"/>
                </a:solidFill>
              </a:rPr>
              <a:t>produccion</a:t>
            </a:r>
            <a:r>
              <a:rPr lang="es-VE" sz="1700" b="1" dirty="0" smtClean="0">
                <a:solidFill>
                  <a:schemeClr val="tx1"/>
                </a:solidFill>
              </a:rPr>
              <a:t>) disponibles. Puede definirse mediante la ecuación E=P/R, donde P son los productos resultantes y R los recursos utilizados".</a:t>
            </a:r>
          </a:p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Para </a:t>
            </a:r>
            <a:r>
              <a:rPr lang="es-VE" sz="1700" b="1" dirty="0" err="1" smtClean="0">
                <a:solidFill>
                  <a:schemeClr val="tx1"/>
                </a:solidFill>
              </a:rPr>
              <a:t>Koontz</a:t>
            </a:r>
            <a:r>
              <a:rPr lang="es-VE" sz="1700" b="1" dirty="0" smtClean="0">
                <a:solidFill>
                  <a:schemeClr val="tx1"/>
                </a:solidFill>
              </a:rPr>
              <a:t> y </a:t>
            </a:r>
            <a:r>
              <a:rPr lang="es-VE" sz="1700" b="1" dirty="0" err="1" smtClean="0">
                <a:solidFill>
                  <a:schemeClr val="tx1"/>
                </a:solidFill>
              </a:rPr>
              <a:t>Weihrich</a:t>
            </a:r>
            <a:r>
              <a:rPr lang="es-VE" sz="1700" b="1" dirty="0" smtClean="0">
                <a:solidFill>
                  <a:schemeClr val="tx1"/>
                </a:solidFill>
              </a:rPr>
              <a:t>, "el logro de las metas con la menor cantidad de recursos".</a:t>
            </a:r>
          </a:p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Para </a:t>
            </a:r>
            <a:r>
              <a:rPr lang="es-VE" sz="1700" b="1" dirty="0" err="1" smtClean="0">
                <a:solidFill>
                  <a:schemeClr val="tx1"/>
                </a:solidFill>
              </a:rPr>
              <a:t>Robbins</a:t>
            </a:r>
            <a:r>
              <a:rPr lang="es-VE" sz="1700" b="1" dirty="0" smtClean="0">
                <a:solidFill>
                  <a:schemeClr val="tx1"/>
                </a:solidFill>
              </a:rPr>
              <a:t> y </a:t>
            </a:r>
            <a:r>
              <a:rPr lang="es-VE" sz="1700" b="1" dirty="0" err="1" smtClean="0">
                <a:solidFill>
                  <a:schemeClr val="tx1"/>
                </a:solidFill>
              </a:rPr>
              <a:t>Coulter</a:t>
            </a:r>
            <a:r>
              <a:rPr lang="es-VE" sz="1700" b="1" dirty="0" smtClean="0">
                <a:solidFill>
                  <a:schemeClr val="tx1"/>
                </a:solidFill>
              </a:rPr>
              <a:t>, "obtener los mayores resultados con la mínima inversión".</a:t>
            </a:r>
          </a:p>
          <a:p>
            <a:pPr algn="just">
              <a:lnSpc>
                <a:spcPct val="200000"/>
              </a:lnSpc>
            </a:pPr>
            <a:r>
              <a:rPr lang="es-VE" sz="1700" b="1" dirty="0" smtClean="0">
                <a:solidFill>
                  <a:schemeClr val="tx1"/>
                </a:solidFill>
              </a:rPr>
              <a:t>Para Reinaldo O. Da Silva, implica "operar de modo que los recursos sean utilizados de forma mas adecuada".</a:t>
            </a:r>
            <a:endParaRPr lang="es-VE" sz="17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17900" y="0"/>
            <a:ext cx="5611379" cy="954107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BASES CONCEPTUALES DE LA EFICIENCIA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2053098" y="963975"/>
            <a:ext cx="6559959" cy="2325175"/>
            <a:chOff x="2691285" y="-93460"/>
            <a:chExt cx="5633030" cy="2325175"/>
          </a:xfrm>
        </p:grpSpPr>
        <p:sp>
          <p:nvSpPr>
            <p:cNvPr id="16" name="15 Rectángulo"/>
            <p:cNvSpPr/>
            <p:nvPr/>
          </p:nvSpPr>
          <p:spPr>
            <a:xfrm>
              <a:off x="2691285" y="68772"/>
              <a:ext cx="5037802" cy="216294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3286513" y="-93460"/>
              <a:ext cx="5037802" cy="2162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VE" sz="1600" b="1" kern="1200" dirty="0" smtClean="0"/>
                <a:t>Algunos autores se plantean la importancia de relacionar el término eficiencia (mirada interna a la empresa) con el término eficacia (mirada externa a la empresa).</a:t>
              </a:r>
              <a:endParaRPr lang="es-VE" sz="1600" b="1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2053099" y="2259038"/>
            <a:ext cx="6545211" cy="2251433"/>
            <a:chOff x="2691285" y="1039375"/>
            <a:chExt cx="6545211" cy="2251433"/>
          </a:xfrm>
        </p:grpSpPr>
        <p:sp>
          <p:nvSpPr>
            <p:cNvPr id="14" name="13 Rectángulo"/>
            <p:cNvSpPr/>
            <p:nvPr/>
          </p:nvSpPr>
          <p:spPr>
            <a:xfrm>
              <a:off x="2691285" y="1127865"/>
              <a:ext cx="5037802" cy="216294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3340214" y="1039375"/>
              <a:ext cx="5896282" cy="2162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just" defTabSz="7112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1600" b="1" kern="1200" dirty="0" err="1" smtClean="0"/>
                <a:t>Drucker</a:t>
              </a:r>
              <a:r>
                <a:rPr lang="es-VE" sz="1600" b="1" kern="1200" dirty="0" smtClean="0"/>
                <a:t> afirma “No basta con hacer las cosas correctamente (eficiencia), hay que hacer las cosas correctas (eficacia)...”.</a:t>
              </a:r>
              <a:endParaRPr lang="es-VE" sz="1600" b="1" kern="1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746272" y="4011305"/>
            <a:ext cx="6014269" cy="2162943"/>
            <a:chOff x="2691285" y="2186958"/>
            <a:chExt cx="5037802" cy="2162943"/>
          </a:xfrm>
        </p:grpSpPr>
        <p:sp>
          <p:nvSpPr>
            <p:cNvPr id="12" name="11 Rectángulo"/>
            <p:cNvSpPr/>
            <p:nvPr/>
          </p:nvSpPr>
          <p:spPr>
            <a:xfrm>
              <a:off x="2691285" y="2186958"/>
              <a:ext cx="5037802" cy="216294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2691285" y="2186958"/>
              <a:ext cx="5037802" cy="2162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0320" rIns="20320" bIns="20320" numCol="1" spcCol="1270" anchor="ctr" anchorCtr="0">
              <a:noAutofit/>
            </a:bodyPr>
            <a:lstStyle/>
            <a:p>
              <a:pPr lvl="0" algn="just" defTabSz="7112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1600" b="1" kern="1200" dirty="0" smtClean="0"/>
                <a:t>La eficiencia hace énfasis en: los medios, hacer las cosas correctamente, resolver problemas, ahorrar gastos, cumplir tareas y obligaciones, capacitar a los subordinados, aplica un enfoque reactivo. Se concentra en cómo se hacen las cosas, de qué modo se ejecutan.</a:t>
              </a:r>
              <a:endParaRPr lang="es-VE" sz="1600" b="1" kern="1200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3048000" y="0"/>
            <a:ext cx="6081279" cy="954107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BASES CONCEPTUALES DE LA EFICIENCIA</a:t>
            </a:r>
          </a:p>
        </p:txBody>
      </p:sp>
      <p:pic>
        <p:nvPicPr>
          <p:cNvPr id="15362" name="Picture 2" descr="http://www.microsiervos.com/images/circulos-concentricos-ilu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421" y="2389238"/>
            <a:ext cx="2591028" cy="25777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360B04A1-159E-465D-9E88-D3DBE76CF9C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2 Rectángulo"/>
          <p:cNvSpPr/>
          <p:nvPr/>
        </p:nvSpPr>
        <p:spPr>
          <a:xfrm>
            <a:off x="430306" y="5247076"/>
            <a:ext cx="8310282" cy="40011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s-VE" sz="2000" dirty="0" smtClean="0">
                <a:solidFill>
                  <a:srgbClr val="FFFF00"/>
                </a:solidFill>
              </a:rPr>
              <a:t>Viabilidad organizacional: Eficacia + Eficiencia + Innovación y cambio.</a:t>
            </a:r>
            <a:endParaRPr lang="es-VE" sz="2000" dirty="0">
              <a:solidFill>
                <a:srgbClr val="FFFF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44620" y="1980369"/>
            <a:ext cx="8332837" cy="267765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VE" sz="1600" b="1" dirty="0" smtClean="0">
                <a:solidFill>
                  <a:schemeClr val="tx1"/>
                </a:solidFill>
              </a:rPr>
              <a:t>Eficiencia implica la optima utilización de los recursos disponibles para la obtención de resultados deseados.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VE" sz="1600" b="1" dirty="0" smtClean="0">
                <a:solidFill>
                  <a:schemeClr val="tx1"/>
                </a:solidFill>
              </a:rPr>
              <a:t>Eficacia refiere el impacto alcanzado en los objetivos propuestos mas allá de los recursos implicados.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VE" sz="1600" b="1" dirty="0" smtClean="0">
                <a:solidFill>
                  <a:schemeClr val="tx1"/>
                </a:solidFill>
              </a:rPr>
              <a:t>Efectividad es una medida que reconocería resultados mayores y diferentes a los que fueron esperados en la delimitación de los objetivos de la iniciativa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s-VE" sz="1600" b="1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111500" y="0"/>
            <a:ext cx="6017779" cy="954107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BASES CONCEPTUALES DE LA EFICIENCIA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44621" y="1158302"/>
            <a:ext cx="2094271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es-VE" sz="1800" dirty="0" smtClean="0">
                <a:solidFill>
                  <a:srgbClr val="FFFF00"/>
                </a:solidFill>
              </a:rPr>
              <a:t>A modo de definir:</a:t>
            </a:r>
            <a:endParaRPr lang="es-VE" sz="1800" dirty="0">
              <a:solidFill>
                <a:srgbClr val="FFFF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70100" cy="96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45791" dir="3378596" algn="ctr" rotWithShape="0">
            <a:schemeClr val="accent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45791" dir="3378596" algn="ctr" rotWithShape="0">
            <a:schemeClr val="accent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4575</TotalTime>
  <Words>511</Words>
  <Application>Microsoft Office PowerPoint</Application>
  <PresentationFormat>Presentación en pantalla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1_Standarddesign</vt:lpstr>
      <vt:lpstr>Presentación de PowerPoint</vt:lpstr>
      <vt:lpstr>AGENDA DEL CURSO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PresentationPoint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Silver</dc:title>
  <dc:creator>PresentationPoint</dc:creator>
  <cp:lastModifiedBy>Usuario</cp:lastModifiedBy>
  <cp:revision>865</cp:revision>
  <cp:lastPrinted>2005-03-15T07:48:11Z</cp:lastPrinted>
  <dcterms:created xsi:type="dcterms:W3CDTF">2004-11-16T16:03:16Z</dcterms:created>
  <dcterms:modified xsi:type="dcterms:W3CDTF">2021-05-08T16:46:33Z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